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59" r:id="rId4"/>
    <p:sldId id="268" r:id="rId5"/>
    <p:sldId id="271" r:id="rId6"/>
    <p:sldId id="261" r:id="rId7"/>
    <p:sldId id="262" r:id="rId8"/>
    <p:sldId id="266" r:id="rId9"/>
    <p:sldId id="269" r:id="rId10"/>
    <p:sldId id="272" r:id="rId11"/>
    <p:sldId id="263" r:id="rId12"/>
    <p:sldId id="257" r:id="rId13"/>
    <p:sldId id="258" r:id="rId14"/>
    <p:sldId id="264" r:id="rId15"/>
  </p:sldIdLst>
  <p:sldSz cx="18288000" cy="10287000"/>
  <p:notesSz cx="6858000" cy="9144000"/>
  <p:embeddedFontLst>
    <p:embeddedFont>
      <p:font typeface="Bricolage Grotesque Bold" panose="020B0604020202020204" charset="0"/>
      <p:regular r:id="rId17"/>
    </p:embeddedFont>
    <p:embeddedFont>
      <p:font typeface="Bricolage Grotesque Light" panose="020B0604020202020204" charset="0"/>
      <p:regular r:id="rId18"/>
    </p:embeddedFont>
    <p:embeddedFont>
      <p:font typeface="Montserrat" panose="00000500000000000000" pitchFamily="2" charset="0"/>
      <p:regular r:id="rId19"/>
      <p:bold r:id="rId20"/>
    </p:embeddedFont>
    <p:embeddedFont>
      <p:font typeface="Tahoma" panose="020B0604030504040204" pitchFamily="34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B1F57-5283-DF4E-BBEC-9FE889EC6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803DF6-E577-0A20-8475-1D5C22862F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0F5F03-53E9-4283-082E-68117751928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C8F6635-30C1-D615-05BA-F9C8B21D02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1B39788-8098-574E-5F79-8B7F631B4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816C4-6363-AFE9-C823-4C13E6E4D7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D35F6-3DFB-7191-197B-68639D2F09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16684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A5E24-91E5-0483-3ED9-E6AF62CED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84E0EA-4F17-4BE6-4C45-5D700DA2EA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9FB72-F4EA-31E2-1E44-F8DC74A224C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2D4A1F7-5E0A-7875-604B-C24E1E4507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60FBD3E-0E4F-A4DC-30F0-37D6197590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B33BF-DAD8-826A-4E77-F61CB8CAE0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A5B92-5CC6-208D-F6C0-83D1CBB93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421438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2657" y="-66102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7200901" y="211368"/>
            <a:ext cx="10474222" cy="1673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37"/>
              </a:lnSpc>
            </a:pPr>
            <a:r>
              <a:rPr lang="en-US" sz="3600" b="1" dirty="0" err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SmartShelfX</a:t>
            </a:r>
            <a:r>
              <a:rPr lang="en-US" sz="3600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- </a:t>
            </a:r>
          </a:p>
          <a:p>
            <a:pPr>
              <a:lnSpc>
                <a:spcPts val="6937"/>
              </a:lnSpc>
            </a:pPr>
            <a:r>
              <a:rPr lang="en-US" sz="3600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Smart Inventory Forecast and Auto Restock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00900" y="2095886"/>
            <a:ext cx="9445523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Transforming Inventory Operations Through Intelligent Automation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8E034-B352-290F-F328-6CE792F69AFC}"/>
              </a:ext>
            </a:extLst>
          </p:cNvPr>
          <p:cNvSpPr txBox="1"/>
          <p:nvPr/>
        </p:nvSpPr>
        <p:spPr>
          <a:xfrm>
            <a:off x="8229600" y="4070765"/>
            <a:ext cx="9445523" cy="600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>
                <a:solidFill>
                  <a:schemeClr val="bg1"/>
                </a:solidFill>
                <a:latin typeface="Tahoma"/>
                <a:cs typeface="Tahoma"/>
              </a:rPr>
              <a:t>Team Members :</a:t>
            </a:r>
          </a:p>
          <a:p>
            <a:pPr marL="12700" marR="426084">
              <a:lnSpc>
                <a:spcPct val="226900"/>
              </a:lnSpc>
            </a:pPr>
            <a:r>
              <a:rPr lang="en-IN" sz="2400" spc="-10" dirty="0">
                <a:solidFill>
                  <a:schemeClr val="bg1"/>
                </a:solidFill>
                <a:latin typeface="Tahoma"/>
                <a:cs typeface="Tahoma"/>
              </a:rPr>
              <a:t>Abhijeet Kale</a:t>
            </a:r>
            <a:br>
              <a:rPr lang="en-IN" sz="2400" spc="-10" dirty="0">
                <a:solidFill>
                  <a:schemeClr val="bg1"/>
                </a:solidFill>
                <a:latin typeface="Tahoma"/>
                <a:cs typeface="Tahoma"/>
              </a:rPr>
            </a:br>
            <a:r>
              <a:rPr lang="en-IN" sz="2400" spc="-10" dirty="0">
                <a:solidFill>
                  <a:schemeClr val="bg1"/>
                </a:solidFill>
                <a:latin typeface="Tahoma"/>
                <a:cs typeface="Tahoma"/>
              </a:rPr>
              <a:t>Jenia Chakraborty</a:t>
            </a:r>
            <a:br>
              <a:rPr lang="en-IN" sz="2400" spc="-10" dirty="0">
                <a:solidFill>
                  <a:schemeClr val="bg1"/>
                </a:solidFill>
                <a:latin typeface="Tahoma"/>
                <a:cs typeface="Tahoma"/>
              </a:rPr>
            </a:br>
            <a:r>
              <a:rPr lang="en-IN" sz="2400" spc="-10" dirty="0">
                <a:solidFill>
                  <a:schemeClr val="bg1"/>
                </a:solidFill>
                <a:latin typeface="Tahoma"/>
                <a:cs typeface="Tahoma"/>
              </a:rPr>
              <a:t>Tamilselvi M</a:t>
            </a:r>
          </a:p>
          <a:p>
            <a:pPr marL="12700" marR="426084">
              <a:lnSpc>
                <a:spcPct val="226900"/>
              </a:lnSpc>
            </a:pPr>
            <a:r>
              <a:rPr lang="en-IN" sz="2400" spc="-10" dirty="0">
                <a:solidFill>
                  <a:schemeClr val="bg1"/>
                </a:solidFill>
                <a:latin typeface="Tahoma"/>
                <a:cs typeface="Tahoma"/>
              </a:rPr>
              <a:t>Vishal M</a:t>
            </a:r>
            <a:br>
              <a:rPr lang="en-IN" sz="2400" spc="-10" dirty="0">
                <a:solidFill>
                  <a:schemeClr val="bg1"/>
                </a:solidFill>
                <a:latin typeface="Tahoma"/>
                <a:cs typeface="Tahoma"/>
              </a:rPr>
            </a:br>
            <a:r>
              <a:rPr lang="en-IN" sz="4000" spc="-10" dirty="0">
                <a:solidFill>
                  <a:schemeClr val="bg1"/>
                </a:solidFill>
                <a:latin typeface="Tahoma"/>
                <a:cs typeface="Tahoma"/>
              </a:rPr>
              <a:t>Mentor Name : Suramya Biswas</a:t>
            </a:r>
            <a:endParaRPr lang="en-US" sz="24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562"/>
              </a:lnSpc>
            </a:pPr>
            <a:endParaRPr lang="en-US" sz="2400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562"/>
              </a:lnSpc>
            </a:pPr>
            <a:endParaRPr lang="en-US" sz="2400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95DAB-2288-B317-0444-BF4A1C99E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E928BB9-BA54-A6F4-B339-6964C207506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CF4C624-EB85-F2BE-2B19-4DD211651354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6781F63B-D4CC-647E-B583-4BD504EFDC41}"/>
              </a:ext>
            </a:extLst>
          </p:cNvPr>
          <p:cNvSpPr txBox="1"/>
          <p:nvPr/>
        </p:nvSpPr>
        <p:spPr>
          <a:xfrm>
            <a:off x="6386364" y="384322"/>
            <a:ext cx="6720035" cy="668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31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Prototype Overview (3)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189E18-C981-D92C-D413-73B8A500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2586"/>
            <a:ext cx="9906000" cy="4544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13FC62-6836-5E38-7579-17A7B048C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5803145"/>
            <a:ext cx="8382000" cy="4483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66ECAD-FD94-2E7E-B860-838846796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1437288"/>
            <a:ext cx="16459200" cy="430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17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7200900" cy="10608621"/>
          </a:xfrm>
          <a:custGeom>
            <a:avLst/>
            <a:gdLst/>
            <a:ahLst/>
            <a:cxnLst/>
            <a:rect l="l" t="t" r="r" b="b"/>
            <a:pathLst>
              <a:path w="7200900" h="10608621">
                <a:moveTo>
                  <a:pt x="0" y="0"/>
                </a:moveTo>
                <a:lnTo>
                  <a:pt x="7200900" y="0"/>
                </a:lnTo>
                <a:lnTo>
                  <a:pt x="7200900" y="10608621"/>
                </a:lnTo>
                <a:lnTo>
                  <a:pt x="0" y="106086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" b="-1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7566127" y="527742"/>
            <a:ext cx="7237362" cy="660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7"/>
              </a:lnSpc>
            </a:pPr>
            <a:r>
              <a:rPr lang="en-US" sz="3937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Measurable Business Impact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66127" y="1688306"/>
            <a:ext cx="3169291" cy="57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5250" b="1" dirty="0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80%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86109" y="2503884"/>
            <a:ext cx="2529335" cy="3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937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Efficiency Gain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66127" y="2893809"/>
            <a:ext cx="3169291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156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Reduction in manual work through intelligent automation and streamlined processes.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88278" y="1688306"/>
            <a:ext cx="3169291" cy="57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5250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100%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08261" y="2503884"/>
            <a:ext cx="2529335" cy="3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937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Real-Time Visibility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88278" y="2893809"/>
            <a:ext cx="3169291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156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Complete inventory transparency across all locations and channels at any moment.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410430" y="1688306"/>
            <a:ext cx="3169444" cy="57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5250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95%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30412" y="2503884"/>
            <a:ext cx="2529335" cy="3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937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Order Accuracy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10430" y="2893809"/>
            <a:ext cx="3169444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156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Improved precision in order fulfillment, reducing errors and customer complaints.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566127" y="4574962"/>
            <a:ext cx="10013747" cy="34681"/>
            <a:chOff x="0" y="0"/>
            <a:chExt cx="13351662" cy="4624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351638" cy="46228"/>
            </a:xfrm>
            <a:custGeom>
              <a:avLst/>
              <a:gdLst/>
              <a:ahLst/>
              <a:cxnLst/>
              <a:rect l="l" t="t" r="r" b="b"/>
              <a:pathLst>
                <a:path w="13351638" h="46228">
                  <a:moveTo>
                    <a:pt x="0" y="0"/>
                  </a:moveTo>
                  <a:lnTo>
                    <a:pt x="13351638" y="0"/>
                  </a:lnTo>
                  <a:lnTo>
                    <a:pt x="13351638" y="46228"/>
                  </a:lnTo>
                  <a:lnTo>
                    <a:pt x="0" y="46228"/>
                  </a:lnTo>
                  <a:close/>
                </a:path>
              </a:pathLst>
            </a:custGeom>
            <a:solidFill>
              <a:srgbClr val="E5DCE6">
                <a:alpha val="2470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566127" y="5029791"/>
            <a:ext cx="2529335" cy="3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Additional Benefits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66127" y="5500688"/>
            <a:ext cx="476011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sz="156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Data-driven decision making with advanced analytics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66127" y="6219082"/>
            <a:ext cx="476011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sz="156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Strengthened vendor partnerships through better collaboration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566127" y="6937477"/>
            <a:ext cx="476011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sz="1562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Enterprise-grade security protecting sensitive business data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66127" y="7655871"/>
            <a:ext cx="4760119" cy="61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sz="1562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Scalable architecture growing with the organization</a:t>
            </a:r>
          </a:p>
        </p:txBody>
      </p:sp>
      <p:sp>
        <p:nvSpPr>
          <p:cNvPr id="24" name="Freeform 24" descr="preencoded.png"/>
          <p:cNvSpPr/>
          <p:nvPr/>
        </p:nvSpPr>
        <p:spPr>
          <a:xfrm>
            <a:off x="12829280" y="5064623"/>
            <a:ext cx="4760119" cy="4760119"/>
          </a:xfrm>
          <a:custGeom>
            <a:avLst/>
            <a:gdLst/>
            <a:ahLst/>
            <a:cxnLst/>
            <a:rect l="l" t="t" r="r" b="b"/>
            <a:pathLst>
              <a:path w="4760119" h="4760119">
                <a:moveTo>
                  <a:pt x="0" y="0"/>
                </a:moveTo>
                <a:lnTo>
                  <a:pt x="4760118" y="0"/>
                </a:lnTo>
                <a:lnTo>
                  <a:pt x="4760118" y="4760119"/>
                </a:lnTo>
                <a:lnTo>
                  <a:pt x="0" y="4760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7200900" cy="10289229"/>
          </a:xfrm>
          <a:custGeom>
            <a:avLst/>
            <a:gdLst/>
            <a:ahLst/>
            <a:cxnLst/>
            <a:rect l="l" t="t" r="r" b="b"/>
            <a:pathLst>
              <a:path w="7200900" h="10289229">
                <a:moveTo>
                  <a:pt x="0" y="0"/>
                </a:moveTo>
                <a:lnTo>
                  <a:pt x="7200900" y="0"/>
                </a:lnTo>
                <a:lnTo>
                  <a:pt x="7200900" y="10289229"/>
                </a:lnTo>
                <a:lnTo>
                  <a:pt x="0" y="102892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r="-1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7703934" y="636089"/>
            <a:ext cx="8347624" cy="78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4750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The Challenge We're Solving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703934" y="1782518"/>
            <a:ext cx="9738122" cy="1779241"/>
            <a:chOff x="0" y="0"/>
            <a:chExt cx="12984162" cy="23723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984226" cy="2372360"/>
            </a:xfrm>
            <a:custGeom>
              <a:avLst/>
              <a:gdLst/>
              <a:ahLst/>
              <a:cxnLst/>
              <a:rect l="l" t="t" r="r" b="b"/>
              <a:pathLst>
                <a:path w="12984226" h="2372360">
                  <a:moveTo>
                    <a:pt x="0" y="135382"/>
                  </a:moveTo>
                  <a:cubicBezTo>
                    <a:pt x="0" y="60579"/>
                    <a:pt x="60579" y="0"/>
                    <a:pt x="135382" y="0"/>
                  </a:cubicBezTo>
                  <a:lnTo>
                    <a:pt x="12848844" y="0"/>
                  </a:lnTo>
                  <a:cubicBezTo>
                    <a:pt x="12923647" y="0"/>
                    <a:pt x="12984226" y="60579"/>
                    <a:pt x="12984226" y="135382"/>
                  </a:cubicBezTo>
                  <a:lnTo>
                    <a:pt x="12984226" y="2236978"/>
                  </a:lnTo>
                  <a:cubicBezTo>
                    <a:pt x="12984226" y="2311781"/>
                    <a:pt x="12923647" y="2372360"/>
                    <a:pt x="12848844" y="2372360"/>
                  </a:cubicBezTo>
                  <a:lnTo>
                    <a:pt x="135382" y="2372360"/>
                  </a:lnTo>
                  <a:cubicBezTo>
                    <a:pt x="60579" y="2372360"/>
                    <a:pt x="0" y="2311654"/>
                    <a:pt x="0" y="2236978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945641" y="2014690"/>
            <a:ext cx="3021359" cy="38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Manual Inefficiency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5641" y="2470547"/>
            <a:ext cx="9254728" cy="849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Time-consuming manual tracking processes drain resources and increase operational costs across the organization.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703934" y="3803447"/>
            <a:ext cx="9738122" cy="1779241"/>
            <a:chOff x="0" y="0"/>
            <a:chExt cx="12984162" cy="23723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984226" cy="2372360"/>
            </a:xfrm>
            <a:custGeom>
              <a:avLst/>
              <a:gdLst/>
              <a:ahLst/>
              <a:cxnLst/>
              <a:rect l="l" t="t" r="r" b="b"/>
              <a:pathLst>
                <a:path w="12984226" h="2372360">
                  <a:moveTo>
                    <a:pt x="0" y="135382"/>
                  </a:moveTo>
                  <a:cubicBezTo>
                    <a:pt x="0" y="60579"/>
                    <a:pt x="60579" y="0"/>
                    <a:pt x="135382" y="0"/>
                  </a:cubicBezTo>
                  <a:lnTo>
                    <a:pt x="12848844" y="0"/>
                  </a:lnTo>
                  <a:cubicBezTo>
                    <a:pt x="12923647" y="0"/>
                    <a:pt x="12984226" y="60579"/>
                    <a:pt x="12984226" y="135382"/>
                  </a:cubicBezTo>
                  <a:lnTo>
                    <a:pt x="12984226" y="2236978"/>
                  </a:lnTo>
                  <a:cubicBezTo>
                    <a:pt x="12984226" y="2311781"/>
                    <a:pt x="12923647" y="2372360"/>
                    <a:pt x="12848844" y="2372360"/>
                  </a:cubicBezTo>
                  <a:lnTo>
                    <a:pt x="135382" y="2372360"/>
                  </a:lnTo>
                  <a:cubicBezTo>
                    <a:pt x="60579" y="2372360"/>
                    <a:pt x="0" y="2311654"/>
                    <a:pt x="0" y="2236978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945641" y="4035628"/>
            <a:ext cx="3021359" cy="38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 dirty="0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Limited Visibility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45641" y="4491485"/>
            <a:ext cx="9254728" cy="849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Lack of real-time stock insights creates blind spots, leading to stockouts and overstocking issues.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703934" y="5824385"/>
            <a:ext cx="9738122" cy="1779241"/>
            <a:chOff x="0" y="0"/>
            <a:chExt cx="12984162" cy="237232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984226" cy="2372360"/>
            </a:xfrm>
            <a:custGeom>
              <a:avLst/>
              <a:gdLst/>
              <a:ahLst/>
              <a:cxnLst/>
              <a:rect l="l" t="t" r="r" b="b"/>
              <a:pathLst>
                <a:path w="12984226" h="2372360">
                  <a:moveTo>
                    <a:pt x="0" y="135382"/>
                  </a:moveTo>
                  <a:cubicBezTo>
                    <a:pt x="0" y="60579"/>
                    <a:pt x="60579" y="0"/>
                    <a:pt x="135382" y="0"/>
                  </a:cubicBezTo>
                  <a:lnTo>
                    <a:pt x="12848844" y="0"/>
                  </a:lnTo>
                  <a:cubicBezTo>
                    <a:pt x="12923647" y="0"/>
                    <a:pt x="12984226" y="60579"/>
                    <a:pt x="12984226" y="135382"/>
                  </a:cubicBezTo>
                  <a:lnTo>
                    <a:pt x="12984226" y="2236978"/>
                  </a:lnTo>
                  <a:cubicBezTo>
                    <a:pt x="12984226" y="2311781"/>
                    <a:pt x="12923647" y="2372360"/>
                    <a:pt x="12848844" y="2372360"/>
                  </a:cubicBezTo>
                  <a:lnTo>
                    <a:pt x="135382" y="2372360"/>
                  </a:lnTo>
                  <a:cubicBezTo>
                    <a:pt x="60579" y="2372360"/>
                    <a:pt x="0" y="2311654"/>
                    <a:pt x="0" y="2236978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945641" y="6056557"/>
            <a:ext cx="3757022" cy="38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Management Complexity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45641" y="6512423"/>
            <a:ext cx="9254728" cy="849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Fragmented vendor relationships and order processes result in delays and communication breakdowns.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703934" y="7845323"/>
            <a:ext cx="9738122" cy="1779241"/>
            <a:chOff x="0" y="0"/>
            <a:chExt cx="12984162" cy="237232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984226" cy="2372360"/>
            </a:xfrm>
            <a:custGeom>
              <a:avLst/>
              <a:gdLst/>
              <a:ahLst/>
              <a:cxnLst/>
              <a:rect l="l" t="t" r="r" b="b"/>
              <a:pathLst>
                <a:path w="12984226" h="2372360">
                  <a:moveTo>
                    <a:pt x="0" y="135382"/>
                  </a:moveTo>
                  <a:cubicBezTo>
                    <a:pt x="0" y="60579"/>
                    <a:pt x="60579" y="0"/>
                    <a:pt x="135382" y="0"/>
                  </a:cubicBezTo>
                  <a:lnTo>
                    <a:pt x="12848844" y="0"/>
                  </a:lnTo>
                  <a:cubicBezTo>
                    <a:pt x="12923647" y="0"/>
                    <a:pt x="12984226" y="60579"/>
                    <a:pt x="12984226" y="135382"/>
                  </a:cubicBezTo>
                  <a:lnTo>
                    <a:pt x="12984226" y="2236978"/>
                  </a:lnTo>
                  <a:cubicBezTo>
                    <a:pt x="12984226" y="2311781"/>
                    <a:pt x="12923647" y="2372360"/>
                    <a:pt x="12848844" y="2372360"/>
                  </a:cubicBezTo>
                  <a:lnTo>
                    <a:pt x="135382" y="2372360"/>
                  </a:lnTo>
                  <a:cubicBezTo>
                    <a:pt x="60579" y="2372360"/>
                    <a:pt x="0" y="2311654"/>
                    <a:pt x="0" y="2236978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945641" y="8077495"/>
            <a:ext cx="3021359" cy="38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Reporting Gaps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945641" y="8533362"/>
            <a:ext cx="9254728" cy="849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Difficulty generating actionable insights prevents data-driven decision making and strategic planning.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29679" y="82753"/>
            <a:ext cx="9825664" cy="10287000"/>
            <a:chOff x="-1817771" y="0"/>
            <a:chExt cx="26201771" cy="13716000"/>
          </a:xfrm>
        </p:grpSpPr>
        <p:sp>
          <p:nvSpPr>
            <p:cNvPr id="3" name="Freeform 3"/>
            <p:cNvSpPr/>
            <p:nvPr/>
          </p:nvSpPr>
          <p:spPr>
            <a:xfrm>
              <a:off x="-1817771" y="0"/>
              <a:ext cx="26201771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93935" y="343451"/>
            <a:ext cx="7690094" cy="834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Our Automated Solution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67850" y="2139258"/>
            <a:ext cx="3571132" cy="421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Intelligent Automation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2928" y="2867078"/>
            <a:ext cx="7927629" cy="120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Our comprehensive inventory management system eliminates manual processes, providing real-time visibility across your entire supply chain.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78694" y="4986713"/>
            <a:ext cx="7927629" cy="47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187"/>
              </a:lnSpc>
              <a:buFont typeface="Arial"/>
              <a:buChar char="•"/>
            </a:pP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Automated stock tracking with intelligent alerts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78695" y="5551715"/>
            <a:ext cx="7927629" cy="47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187"/>
              </a:lnSpc>
              <a:buFont typeface="Arial"/>
              <a:buChar char="•"/>
            </a:pP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Streamlined vendor collaboration tools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78696" y="6156700"/>
            <a:ext cx="7927629" cy="47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187"/>
              </a:lnSpc>
              <a:buFont typeface="Arial"/>
              <a:buChar char="•"/>
            </a:pP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Advanced analytics and reporting dashboard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11353" y="6774951"/>
            <a:ext cx="7927629" cy="47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187"/>
              </a:lnSpc>
              <a:buFont typeface="Arial"/>
              <a:buChar char="•"/>
            </a:pP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Role-based security and access control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353EFE-A1BA-6154-F3B7-E1B6F3D77C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466"/>
          <a:stretch>
            <a:fillRect/>
          </a:stretch>
        </p:blipFill>
        <p:spPr>
          <a:xfrm>
            <a:off x="152400" y="82753"/>
            <a:ext cx="8277274" cy="102042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99205" y="599923"/>
            <a:ext cx="5708752" cy="692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Conclusion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99205" y="1798739"/>
            <a:ext cx="8230638" cy="2593924"/>
            <a:chOff x="0" y="0"/>
            <a:chExt cx="10974184" cy="34585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74197" cy="3458591"/>
            </a:xfrm>
            <a:custGeom>
              <a:avLst/>
              <a:gdLst/>
              <a:ahLst/>
              <a:cxnLst/>
              <a:rect l="l" t="t" r="r" b="b"/>
              <a:pathLst>
                <a:path w="10974197" h="3458591">
                  <a:moveTo>
                    <a:pt x="0" y="127889"/>
                  </a:moveTo>
                  <a:cubicBezTo>
                    <a:pt x="0" y="57277"/>
                    <a:pt x="57277" y="0"/>
                    <a:pt x="127889" y="0"/>
                  </a:cubicBezTo>
                  <a:lnTo>
                    <a:pt x="10846308" y="0"/>
                  </a:lnTo>
                  <a:cubicBezTo>
                    <a:pt x="10916920" y="0"/>
                    <a:pt x="10974197" y="57277"/>
                    <a:pt x="10974197" y="127889"/>
                  </a:cubicBezTo>
                  <a:lnTo>
                    <a:pt x="10974197" y="3330702"/>
                  </a:lnTo>
                  <a:cubicBezTo>
                    <a:pt x="10974197" y="3401314"/>
                    <a:pt x="10916920" y="3458591"/>
                    <a:pt x="10846308" y="3458591"/>
                  </a:cubicBezTo>
                  <a:lnTo>
                    <a:pt x="127889" y="3458591"/>
                  </a:lnTo>
                  <a:cubicBezTo>
                    <a:pt x="57277" y="3458591"/>
                    <a:pt x="0" y="3401314"/>
                    <a:pt x="0" y="3330702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7509" y="2027034"/>
            <a:ext cx="684905" cy="684905"/>
            <a:chOff x="0" y="0"/>
            <a:chExt cx="913206" cy="9132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3257" cy="913257"/>
            </a:xfrm>
            <a:custGeom>
              <a:avLst/>
              <a:gdLst/>
              <a:ahLst/>
              <a:cxnLst/>
              <a:rect l="l" t="t" r="r" b="b"/>
              <a:pathLst>
                <a:path w="913257" h="913257">
                  <a:moveTo>
                    <a:pt x="0" y="456565"/>
                  </a:moveTo>
                  <a:cubicBezTo>
                    <a:pt x="0" y="204470"/>
                    <a:pt x="204470" y="0"/>
                    <a:pt x="456565" y="0"/>
                  </a:cubicBezTo>
                  <a:cubicBezTo>
                    <a:pt x="708660" y="0"/>
                    <a:pt x="913257" y="204470"/>
                    <a:pt x="913257" y="456565"/>
                  </a:cubicBezTo>
                  <a:cubicBezTo>
                    <a:pt x="913257" y="708660"/>
                    <a:pt x="708787" y="913257"/>
                    <a:pt x="456565" y="913257"/>
                  </a:cubicBezTo>
                  <a:cubicBezTo>
                    <a:pt x="204343" y="913257"/>
                    <a:pt x="0" y="708787"/>
                    <a:pt x="0" y="456565"/>
                  </a:cubicBez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Freeform 11" descr="preencoded.png"/>
          <p:cNvSpPr/>
          <p:nvPr/>
        </p:nvSpPr>
        <p:spPr>
          <a:xfrm>
            <a:off x="1215781" y="2215305"/>
            <a:ext cx="308219" cy="308219"/>
          </a:xfrm>
          <a:custGeom>
            <a:avLst/>
            <a:gdLst/>
            <a:ahLst/>
            <a:cxnLst/>
            <a:rect l="l" t="t" r="r" b="b"/>
            <a:pathLst>
              <a:path w="308219" h="308219">
                <a:moveTo>
                  <a:pt x="0" y="0"/>
                </a:moveTo>
                <a:lnTo>
                  <a:pt x="308219" y="0"/>
                </a:lnTo>
                <a:lnTo>
                  <a:pt x="308219" y="308220"/>
                </a:lnTo>
                <a:lnTo>
                  <a:pt x="0" y="308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027509" y="2921203"/>
            <a:ext cx="3373784" cy="37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 dirty="0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Streamlined Operations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7509" y="3357715"/>
            <a:ext cx="7774038" cy="80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Transformed inventory management from manual chaos to automated precision.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258148" y="1798739"/>
            <a:ext cx="8230638" cy="2593924"/>
            <a:chOff x="0" y="0"/>
            <a:chExt cx="10974184" cy="345856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974197" cy="3458591"/>
            </a:xfrm>
            <a:custGeom>
              <a:avLst/>
              <a:gdLst/>
              <a:ahLst/>
              <a:cxnLst/>
              <a:rect l="l" t="t" r="r" b="b"/>
              <a:pathLst>
                <a:path w="10974197" h="3458591">
                  <a:moveTo>
                    <a:pt x="0" y="127889"/>
                  </a:moveTo>
                  <a:cubicBezTo>
                    <a:pt x="0" y="57277"/>
                    <a:pt x="57277" y="0"/>
                    <a:pt x="127889" y="0"/>
                  </a:cubicBezTo>
                  <a:lnTo>
                    <a:pt x="10846308" y="0"/>
                  </a:lnTo>
                  <a:cubicBezTo>
                    <a:pt x="10916920" y="0"/>
                    <a:pt x="10974197" y="57277"/>
                    <a:pt x="10974197" y="127889"/>
                  </a:cubicBezTo>
                  <a:lnTo>
                    <a:pt x="10974197" y="3330702"/>
                  </a:lnTo>
                  <a:cubicBezTo>
                    <a:pt x="10974197" y="3401314"/>
                    <a:pt x="10916920" y="3458591"/>
                    <a:pt x="10846308" y="3458591"/>
                  </a:cubicBezTo>
                  <a:lnTo>
                    <a:pt x="127889" y="3458591"/>
                  </a:lnTo>
                  <a:cubicBezTo>
                    <a:pt x="57277" y="3458591"/>
                    <a:pt x="0" y="3401314"/>
                    <a:pt x="0" y="3330702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486452" y="2027034"/>
            <a:ext cx="684905" cy="684905"/>
            <a:chOff x="0" y="0"/>
            <a:chExt cx="913206" cy="91320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3257" cy="913257"/>
            </a:xfrm>
            <a:custGeom>
              <a:avLst/>
              <a:gdLst/>
              <a:ahLst/>
              <a:cxnLst/>
              <a:rect l="l" t="t" r="r" b="b"/>
              <a:pathLst>
                <a:path w="913257" h="913257">
                  <a:moveTo>
                    <a:pt x="0" y="456565"/>
                  </a:moveTo>
                  <a:cubicBezTo>
                    <a:pt x="0" y="204470"/>
                    <a:pt x="204470" y="0"/>
                    <a:pt x="456565" y="0"/>
                  </a:cubicBezTo>
                  <a:cubicBezTo>
                    <a:pt x="708660" y="0"/>
                    <a:pt x="913257" y="204470"/>
                    <a:pt x="913257" y="456565"/>
                  </a:cubicBezTo>
                  <a:cubicBezTo>
                    <a:pt x="913257" y="708660"/>
                    <a:pt x="708787" y="913257"/>
                    <a:pt x="456565" y="913257"/>
                  </a:cubicBezTo>
                  <a:cubicBezTo>
                    <a:pt x="204343" y="913257"/>
                    <a:pt x="0" y="708787"/>
                    <a:pt x="0" y="456565"/>
                  </a:cubicBez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Freeform 18" descr="preencoded.png"/>
          <p:cNvSpPr/>
          <p:nvPr/>
        </p:nvSpPr>
        <p:spPr>
          <a:xfrm>
            <a:off x="9674723" y="2215305"/>
            <a:ext cx="308219" cy="308219"/>
          </a:xfrm>
          <a:custGeom>
            <a:avLst/>
            <a:gdLst/>
            <a:ahLst/>
            <a:cxnLst/>
            <a:rect l="l" t="t" r="r" b="b"/>
            <a:pathLst>
              <a:path w="308219" h="308219">
                <a:moveTo>
                  <a:pt x="0" y="0"/>
                </a:moveTo>
                <a:lnTo>
                  <a:pt x="308220" y="0"/>
                </a:lnTo>
                <a:lnTo>
                  <a:pt x="308220" y="308220"/>
                </a:lnTo>
                <a:lnTo>
                  <a:pt x="0" y="30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9486452" y="2921203"/>
            <a:ext cx="2854376" cy="37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Improved Accuracy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86452" y="3357715"/>
            <a:ext cx="7774038" cy="80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Enhanced efficiency and eliminated errors across all inventory processes.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99205" y="4620968"/>
            <a:ext cx="8230638" cy="2593924"/>
            <a:chOff x="0" y="0"/>
            <a:chExt cx="10974184" cy="345856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974197" cy="3458591"/>
            </a:xfrm>
            <a:custGeom>
              <a:avLst/>
              <a:gdLst/>
              <a:ahLst/>
              <a:cxnLst/>
              <a:rect l="l" t="t" r="r" b="b"/>
              <a:pathLst>
                <a:path w="10974197" h="3458591">
                  <a:moveTo>
                    <a:pt x="0" y="127889"/>
                  </a:moveTo>
                  <a:cubicBezTo>
                    <a:pt x="0" y="57277"/>
                    <a:pt x="57277" y="0"/>
                    <a:pt x="127889" y="0"/>
                  </a:cubicBezTo>
                  <a:lnTo>
                    <a:pt x="10846308" y="0"/>
                  </a:lnTo>
                  <a:cubicBezTo>
                    <a:pt x="10916920" y="0"/>
                    <a:pt x="10974197" y="57277"/>
                    <a:pt x="10974197" y="127889"/>
                  </a:cubicBezTo>
                  <a:lnTo>
                    <a:pt x="10974197" y="3330702"/>
                  </a:lnTo>
                  <a:cubicBezTo>
                    <a:pt x="10974197" y="3401314"/>
                    <a:pt x="10916920" y="3458591"/>
                    <a:pt x="10846308" y="3458591"/>
                  </a:cubicBezTo>
                  <a:lnTo>
                    <a:pt x="127889" y="3458591"/>
                  </a:lnTo>
                  <a:cubicBezTo>
                    <a:pt x="57277" y="3458591"/>
                    <a:pt x="0" y="3401314"/>
                    <a:pt x="0" y="3330702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27509" y="4849263"/>
            <a:ext cx="684905" cy="684905"/>
            <a:chOff x="0" y="0"/>
            <a:chExt cx="913206" cy="9132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13257" cy="913257"/>
            </a:xfrm>
            <a:custGeom>
              <a:avLst/>
              <a:gdLst/>
              <a:ahLst/>
              <a:cxnLst/>
              <a:rect l="l" t="t" r="r" b="b"/>
              <a:pathLst>
                <a:path w="913257" h="913257">
                  <a:moveTo>
                    <a:pt x="0" y="456565"/>
                  </a:moveTo>
                  <a:cubicBezTo>
                    <a:pt x="0" y="204470"/>
                    <a:pt x="204470" y="0"/>
                    <a:pt x="456565" y="0"/>
                  </a:cubicBezTo>
                  <a:cubicBezTo>
                    <a:pt x="708660" y="0"/>
                    <a:pt x="913257" y="204470"/>
                    <a:pt x="913257" y="456565"/>
                  </a:cubicBezTo>
                  <a:cubicBezTo>
                    <a:pt x="913257" y="708660"/>
                    <a:pt x="708787" y="913257"/>
                    <a:pt x="456565" y="913257"/>
                  </a:cubicBezTo>
                  <a:cubicBezTo>
                    <a:pt x="204343" y="913257"/>
                    <a:pt x="0" y="708787"/>
                    <a:pt x="0" y="456565"/>
                  </a:cubicBez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5" name="Freeform 25" descr="preencoded.png"/>
          <p:cNvSpPr/>
          <p:nvPr/>
        </p:nvSpPr>
        <p:spPr>
          <a:xfrm>
            <a:off x="1215781" y="5037534"/>
            <a:ext cx="308219" cy="308219"/>
          </a:xfrm>
          <a:custGeom>
            <a:avLst/>
            <a:gdLst/>
            <a:ahLst/>
            <a:cxnLst/>
            <a:rect l="l" t="t" r="r" b="b"/>
            <a:pathLst>
              <a:path w="308219" h="308219">
                <a:moveTo>
                  <a:pt x="0" y="0"/>
                </a:moveTo>
                <a:lnTo>
                  <a:pt x="308219" y="0"/>
                </a:lnTo>
                <a:lnTo>
                  <a:pt x="308219" y="308220"/>
                </a:lnTo>
                <a:lnTo>
                  <a:pt x="0" y="3082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8183" b="-1818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TextBox 26"/>
          <p:cNvSpPr txBox="1"/>
          <p:nvPr/>
        </p:nvSpPr>
        <p:spPr>
          <a:xfrm>
            <a:off x="1027509" y="5743423"/>
            <a:ext cx="2884732" cy="37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Data-Driven Insights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7509" y="6179934"/>
            <a:ext cx="7774038" cy="80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Empowered decision making through comprehensive analytics and reporting.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258148" y="4620968"/>
            <a:ext cx="8230638" cy="2593924"/>
            <a:chOff x="0" y="0"/>
            <a:chExt cx="10974184" cy="345856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974197" cy="3458591"/>
            </a:xfrm>
            <a:custGeom>
              <a:avLst/>
              <a:gdLst/>
              <a:ahLst/>
              <a:cxnLst/>
              <a:rect l="l" t="t" r="r" b="b"/>
              <a:pathLst>
                <a:path w="10974197" h="3458591">
                  <a:moveTo>
                    <a:pt x="0" y="127889"/>
                  </a:moveTo>
                  <a:cubicBezTo>
                    <a:pt x="0" y="57277"/>
                    <a:pt x="57277" y="0"/>
                    <a:pt x="127889" y="0"/>
                  </a:cubicBezTo>
                  <a:lnTo>
                    <a:pt x="10846308" y="0"/>
                  </a:lnTo>
                  <a:cubicBezTo>
                    <a:pt x="10916920" y="0"/>
                    <a:pt x="10974197" y="57277"/>
                    <a:pt x="10974197" y="127889"/>
                  </a:cubicBezTo>
                  <a:lnTo>
                    <a:pt x="10974197" y="3330702"/>
                  </a:lnTo>
                  <a:cubicBezTo>
                    <a:pt x="10974197" y="3401314"/>
                    <a:pt x="10916920" y="3458591"/>
                    <a:pt x="10846308" y="3458591"/>
                  </a:cubicBezTo>
                  <a:lnTo>
                    <a:pt x="127889" y="3458591"/>
                  </a:lnTo>
                  <a:cubicBezTo>
                    <a:pt x="57277" y="3458591"/>
                    <a:pt x="0" y="3401314"/>
                    <a:pt x="0" y="3330702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486452" y="4849263"/>
            <a:ext cx="684905" cy="684905"/>
            <a:chOff x="0" y="0"/>
            <a:chExt cx="913206" cy="91320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13257" cy="913257"/>
            </a:xfrm>
            <a:custGeom>
              <a:avLst/>
              <a:gdLst/>
              <a:ahLst/>
              <a:cxnLst/>
              <a:rect l="l" t="t" r="r" b="b"/>
              <a:pathLst>
                <a:path w="913257" h="913257">
                  <a:moveTo>
                    <a:pt x="0" y="456565"/>
                  </a:moveTo>
                  <a:cubicBezTo>
                    <a:pt x="0" y="204470"/>
                    <a:pt x="204470" y="0"/>
                    <a:pt x="456565" y="0"/>
                  </a:cubicBezTo>
                  <a:cubicBezTo>
                    <a:pt x="708660" y="0"/>
                    <a:pt x="913257" y="204470"/>
                    <a:pt x="913257" y="456565"/>
                  </a:cubicBezTo>
                  <a:cubicBezTo>
                    <a:pt x="913257" y="708660"/>
                    <a:pt x="708787" y="913257"/>
                    <a:pt x="456565" y="913257"/>
                  </a:cubicBezTo>
                  <a:cubicBezTo>
                    <a:pt x="204343" y="913257"/>
                    <a:pt x="0" y="708787"/>
                    <a:pt x="0" y="456565"/>
                  </a:cubicBez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2" name="Freeform 32" descr="preencoded.png"/>
          <p:cNvSpPr/>
          <p:nvPr/>
        </p:nvSpPr>
        <p:spPr>
          <a:xfrm>
            <a:off x="9674723" y="5037534"/>
            <a:ext cx="308219" cy="308219"/>
          </a:xfrm>
          <a:custGeom>
            <a:avLst/>
            <a:gdLst/>
            <a:ahLst/>
            <a:cxnLst/>
            <a:rect l="l" t="t" r="r" b="b"/>
            <a:pathLst>
              <a:path w="308219" h="308219">
                <a:moveTo>
                  <a:pt x="0" y="0"/>
                </a:moveTo>
                <a:lnTo>
                  <a:pt x="308220" y="0"/>
                </a:lnTo>
                <a:lnTo>
                  <a:pt x="308220" y="308220"/>
                </a:lnTo>
                <a:lnTo>
                  <a:pt x="0" y="3082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30303" b="-3030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TextBox 33"/>
          <p:cNvSpPr txBox="1"/>
          <p:nvPr/>
        </p:nvSpPr>
        <p:spPr>
          <a:xfrm>
            <a:off x="9486452" y="5743423"/>
            <a:ext cx="2854376" cy="37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Scalable Solution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486452" y="6179934"/>
            <a:ext cx="7774038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Built for growth with enterprise security and reliability at its core.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799205" y="7585853"/>
            <a:ext cx="16689591" cy="37948"/>
            <a:chOff x="0" y="0"/>
            <a:chExt cx="22252788" cy="5059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2252812" cy="50546"/>
            </a:xfrm>
            <a:custGeom>
              <a:avLst/>
              <a:gdLst/>
              <a:ahLst/>
              <a:cxnLst/>
              <a:rect l="l" t="t" r="r" b="b"/>
              <a:pathLst>
                <a:path w="22252812" h="50546">
                  <a:moveTo>
                    <a:pt x="0" y="0"/>
                  </a:moveTo>
                  <a:lnTo>
                    <a:pt x="22252812" y="0"/>
                  </a:lnTo>
                  <a:lnTo>
                    <a:pt x="22252812" y="50546"/>
                  </a:lnTo>
                  <a:lnTo>
                    <a:pt x="0" y="50546"/>
                  </a:lnTo>
                  <a:close/>
                </a:path>
              </a:pathLst>
            </a:custGeom>
            <a:solidFill>
              <a:srgbClr val="E5DCE6">
                <a:alpha val="2470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5674AA9-6F68-9829-1595-9098ED2B246C}"/>
              </a:ext>
            </a:extLst>
          </p:cNvPr>
          <p:cNvSpPr txBox="1"/>
          <p:nvPr/>
        </p:nvSpPr>
        <p:spPr>
          <a:xfrm>
            <a:off x="799205" y="8545553"/>
            <a:ext cx="166895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656565"/>
                </a:solidFill>
                <a:latin typeface="Tahoma"/>
                <a:cs typeface="Tahoma"/>
              </a:rPr>
              <a:t>SmartShelfX</a:t>
            </a:r>
            <a:r>
              <a:rPr lang="en-US" sz="2400" spc="1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is</a:t>
            </a:r>
            <a:r>
              <a:rPr lang="en-US" sz="2400" spc="20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a smart inventory</a:t>
            </a:r>
            <a:r>
              <a:rPr lang="en-US" sz="2400" spc="20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management</a:t>
            </a:r>
            <a:r>
              <a:rPr lang="en-US" sz="2400" spc="1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system</a:t>
            </a:r>
            <a:r>
              <a:rPr lang="en-US" sz="2400" spc="20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that</a:t>
            </a:r>
            <a:r>
              <a:rPr lang="en-US" sz="2400" spc="1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-10" dirty="0">
                <a:solidFill>
                  <a:srgbClr val="656565"/>
                </a:solidFill>
                <a:latin typeface="Tahoma"/>
                <a:cs typeface="Tahoma"/>
              </a:rPr>
              <a:t>forecasts </a:t>
            </a:r>
            <a:r>
              <a:rPr lang="en-US" sz="2400" spc="10" dirty="0">
                <a:solidFill>
                  <a:srgbClr val="656565"/>
                </a:solidFill>
                <a:latin typeface="Tahoma"/>
                <a:cs typeface="Tahoma"/>
              </a:rPr>
              <a:t>demand</a:t>
            </a:r>
            <a:r>
              <a:rPr lang="en-US" sz="2400" spc="-30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10" dirty="0">
                <a:solidFill>
                  <a:srgbClr val="656565"/>
                </a:solidFill>
                <a:latin typeface="Tahoma"/>
                <a:cs typeface="Tahoma"/>
              </a:rPr>
              <a:t>and</a:t>
            </a:r>
            <a:r>
              <a:rPr lang="en-US" sz="2400" spc="-2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10" dirty="0">
                <a:solidFill>
                  <a:srgbClr val="656565"/>
                </a:solidFill>
                <a:latin typeface="Tahoma"/>
                <a:cs typeface="Tahoma"/>
              </a:rPr>
              <a:t>automates</a:t>
            </a:r>
            <a:r>
              <a:rPr lang="en-US" sz="2400" spc="-2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10" dirty="0">
                <a:solidFill>
                  <a:srgbClr val="656565"/>
                </a:solidFill>
                <a:latin typeface="Tahoma"/>
                <a:cs typeface="Tahoma"/>
              </a:rPr>
              <a:t>restocking.</a:t>
            </a:r>
            <a:r>
              <a:rPr lang="en-US" sz="2400" spc="-2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10" dirty="0">
                <a:solidFill>
                  <a:srgbClr val="656565"/>
                </a:solidFill>
                <a:latin typeface="Tahoma"/>
                <a:cs typeface="Tahoma"/>
              </a:rPr>
              <a:t>It</a:t>
            </a:r>
            <a:r>
              <a:rPr lang="en-US" sz="2400" spc="-2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10" dirty="0">
                <a:solidFill>
                  <a:srgbClr val="656565"/>
                </a:solidFill>
                <a:latin typeface="Tahoma"/>
                <a:cs typeface="Tahoma"/>
              </a:rPr>
              <a:t>helps</a:t>
            </a:r>
            <a:r>
              <a:rPr lang="en-US" sz="2400" spc="-2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10" dirty="0">
                <a:solidFill>
                  <a:srgbClr val="656565"/>
                </a:solidFill>
                <a:latin typeface="Tahoma"/>
                <a:cs typeface="Tahoma"/>
              </a:rPr>
              <a:t>businesses</a:t>
            </a:r>
            <a:r>
              <a:rPr lang="en-US" sz="2400" spc="-2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10" dirty="0">
                <a:solidFill>
                  <a:srgbClr val="656565"/>
                </a:solidFill>
                <a:latin typeface="Tahoma"/>
                <a:cs typeface="Tahoma"/>
              </a:rPr>
              <a:t>reduce</a:t>
            </a:r>
            <a:r>
              <a:rPr lang="en-US" sz="2400" spc="-2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10" dirty="0">
                <a:solidFill>
                  <a:srgbClr val="656565"/>
                </a:solidFill>
                <a:latin typeface="Tahoma"/>
                <a:cs typeface="Tahoma"/>
              </a:rPr>
              <a:t>cost,</a:t>
            </a:r>
            <a:r>
              <a:rPr lang="en-US" sz="2400" spc="-2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-10" dirty="0">
                <a:solidFill>
                  <a:srgbClr val="656565"/>
                </a:solidFill>
                <a:latin typeface="Tahoma"/>
                <a:cs typeface="Tahoma"/>
              </a:rPr>
              <a:t>improve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efficiency,</a:t>
            </a:r>
            <a:r>
              <a:rPr lang="en-US" sz="2400" spc="-1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and</a:t>
            </a:r>
            <a:r>
              <a:rPr lang="en-US" sz="2400" spc="-1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ensure</a:t>
            </a:r>
            <a:r>
              <a:rPr lang="en-US" sz="2400" spc="-1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product</a:t>
            </a:r>
            <a:r>
              <a:rPr lang="en-US" sz="2400" spc="-1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availability.</a:t>
            </a:r>
            <a:r>
              <a:rPr lang="en-US" sz="2400" spc="-10" dirty="0">
                <a:solidFill>
                  <a:srgbClr val="656565"/>
                </a:solidFill>
                <a:latin typeface="Tahoma"/>
                <a:cs typeface="Tahoma"/>
              </a:rPr>
              <a:t> We</a:t>
            </a:r>
            <a:r>
              <a:rPr lang="en-US" sz="2400" spc="-1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envision</a:t>
            </a:r>
            <a:r>
              <a:rPr lang="en-US" sz="2400" spc="-1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future</a:t>
            </a:r>
            <a:r>
              <a:rPr lang="en-US" sz="2400" spc="-1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-10" dirty="0">
                <a:solidFill>
                  <a:srgbClr val="656565"/>
                </a:solidFill>
                <a:latin typeface="Tahoma"/>
                <a:cs typeface="Tahoma"/>
              </a:rPr>
              <a:t>enhancements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including</a:t>
            </a:r>
            <a:r>
              <a:rPr lang="en-US" sz="2400" spc="50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-25" dirty="0">
                <a:solidFill>
                  <a:srgbClr val="656565"/>
                </a:solidFill>
                <a:latin typeface="Tahoma"/>
                <a:cs typeface="Tahoma"/>
              </a:rPr>
              <a:t>IoT-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enabled</a:t>
            </a:r>
            <a:r>
              <a:rPr lang="en-US" sz="2400" spc="5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smart</a:t>
            </a:r>
            <a:r>
              <a:rPr lang="en-US" sz="2400" spc="5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shelves,</a:t>
            </a:r>
            <a:r>
              <a:rPr lang="en-US" sz="2400" spc="5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mobile</a:t>
            </a:r>
            <a:r>
              <a:rPr lang="en-US" sz="2400" spc="5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application</a:t>
            </a:r>
            <a:r>
              <a:rPr lang="en-US" sz="2400" spc="5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integration,</a:t>
            </a:r>
            <a:r>
              <a:rPr lang="en-US" sz="2400" spc="5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-25" dirty="0">
                <a:solidFill>
                  <a:srgbClr val="656565"/>
                </a:solidFill>
                <a:latin typeface="Tahoma"/>
                <a:cs typeface="Tahoma"/>
              </a:rPr>
              <a:t>and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advanced</a:t>
            </a:r>
            <a:r>
              <a:rPr lang="en-US" sz="2400" spc="3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AI</a:t>
            </a:r>
            <a:r>
              <a:rPr lang="en-US" sz="2400" spc="3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prediction</a:t>
            </a:r>
            <a:r>
              <a:rPr lang="en-US" sz="2400" spc="3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-10" dirty="0">
                <a:solidFill>
                  <a:srgbClr val="656565"/>
                </a:solidFill>
                <a:latin typeface="Tahoma"/>
                <a:cs typeface="Tahoma"/>
              </a:rPr>
              <a:t>models.</a:t>
            </a:r>
            <a:endParaRPr lang="en-US" sz="2400" dirty="0">
              <a:latin typeface="Tahoma"/>
              <a:cs typeface="Tahoma"/>
            </a:endParaRPr>
          </a:p>
          <a:p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DE0D17-D14C-AED9-DAA7-FB2A6A903E72}"/>
              </a:ext>
            </a:extLst>
          </p:cNvPr>
          <p:cNvSpPr txBox="1"/>
          <p:nvPr/>
        </p:nvSpPr>
        <p:spPr>
          <a:xfrm>
            <a:off x="799205" y="7865379"/>
            <a:ext cx="3737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Future Vision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2C6B1-7581-03DB-9BA2-63C662545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F357162-2873-F48B-695C-0D0F39A07E8D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4A9F548-0A57-E096-7827-014400260FC2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3ED046B5-E843-F5B0-EC06-5B275B9E4DFC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6FA5DF3-0F05-A58C-8253-2CCC9C0A13D2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7AD86356-6112-ECF7-93AE-44D1A8DF1124}"/>
              </a:ext>
            </a:extLst>
          </p:cNvPr>
          <p:cNvSpPr txBox="1"/>
          <p:nvPr/>
        </p:nvSpPr>
        <p:spPr>
          <a:xfrm>
            <a:off x="5524500" y="647700"/>
            <a:ext cx="12382500" cy="1687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37"/>
              </a:lnSpc>
            </a:pPr>
            <a:r>
              <a:rPr lang="en-US" sz="4000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 Modern Approach to Inventory Management Systems</a:t>
            </a:r>
          </a:p>
        </p:txBody>
      </p:sp>
      <p:pic>
        <p:nvPicPr>
          <p:cNvPr id="10" name="object 2">
            <a:extLst>
              <a:ext uri="{FF2B5EF4-FFF2-40B4-BE49-F238E27FC236}">
                <a16:creationId xmlns:a16="http://schemas.microsoft.com/office/drawing/2014/main" id="{E2857E4F-FCB6-FB74-C9F0-EDE23C5C41F9}"/>
              </a:ext>
            </a:extLst>
          </p:cNvPr>
          <p:cNvPicPr/>
          <p:nvPr/>
        </p:nvPicPr>
        <p:blipFill>
          <a:blip r:embed="rId3" cstate="print"/>
          <a:srcRect b="9259"/>
          <a:stretch>
            <a:fillRect/>
          </a:stretch>
        </p:blipFill>
        <p:spPr>
          <a:xfrm>
            <a:off x="0" y="253"/>
            <a:ext cx="4572000" cy="10172447"/>
          </a:xfrm>
          <a:prstGeom prst="rect">
            <a:avLst/>
          </a:prstGeom>
        </p:spPr>
      </p:pic>
      <p:sp>
        <p:nvSpPr>
          <p:cNvPr id="12" name="object 4">
            <a:extLst>
              <a:ext uri="{FF2B5EF4-FFF2-40B4-BE49-F238E27FC236}">
                <a16:creationId xmlns:a16="http://schemas.microsoft.com/office/drawing/2014/main" id="{A3AA5DE4-AB75-8687-1531-DAE4B7862D93}"/>
              </a:ext>
            </a:extLst>
          </p:cNvPr>
          <p:cNvSpPr txBox="1">
            <a:spLocks/>
          </p:cNvSpPr>
          <p:nvPr/>
        </p:nvSpPr>
        <p:spPr>
          <a:xfrm>
            <a:off x="6019800" y="3416117"/>
            <a:ext cx="10972800" cy="4600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34300"/>
              </a:lnSpc>
              <a:spcBef>
                <a:spcPts val="100"/>
              </a:spcBef>
            </a:pPr>
            <a:r>
              <a:rPr lang="en-US" dirty="0">
                <a:solidFill>
                  <a:schemeClr val="bg1"/>
                </a:solidFill>
              </a:rPr>
              <a:t>Inventory</a:t>
            </a:r>
            <a:r>
              <a:rPr lang="en-US" spc="-5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management</a:t>
            </a:r>
            <a:r>
              <a:rPr lang="en-US" spc="-5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is a</a:t>
            </a:r>
            <a:r>
              <a:rPr lang="en-US" spc="-5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critical backbone</a:t>
            </a:r>
            <a:r>
              <a:rPr lang="en-US" spc="-5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for retail</a:t>
            </a:r>
            <a:r>
              <a:rPr lang="en-US" spc="-5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spc="-5" dirty="0">
                <a:solidFill>
                  <a:schemeClr val="bg1"/>
                </a:solidFill>
              </a:rPr>
              <a:t> </a:t>
            </a:r>
            <a:r>
              <a:rPr lang="en-US" spc="-10" dirty="0">
                <a:solidFill>
                  <a:schemeClr val="bg1"/>
                </a:solidFill>
              </a:rPr>
              <a:t>warehouse </a:t>
            </a:r>
            <a:r>
              <a:rPr lang="en-US" dirty="0">
                <a:solidFill>
                  <a:schemeClr val="bg1"/>
                </a:solidFill>
              </a:rPr>
              <a:t>operations.</a:t>
            </a:r>
            <a:r>
              <a:rPr lang="en-US" spc="-15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Traditional,</a:t>
            </a:r>
            <a:r>
              <a:rPr lang="en-US" spc="-1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manual</a:t>
            </a:r>
            <a:r>
              <a:rPr lang="en-US" spc="-1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systems</a:t>
            </a:r>
            <a:r>
              <a:rPr lang="en-US" spc="-1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are</a:t>
            </a:r>
            <a:r>
              <a:rPr lang="en-US" spc="-15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prone</a:t>
            </a:r>
            <a:r>
              <a:rPr lang="en-US" spc="-1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to</a:t>
            </a:r>
            <a:r>
              <a:rPr lang="en-US" spc="-1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human</a:t>
            </a:r>
            <a:r>
              <a:rPr lang="en-US" spc="-10" dirty="0">
                <a:solidFill>
                  <a:schemeClr val="bg1"/>
                </a:solidFill>
              </a:rPr>
              <a:t> </a:t>
            </a:r>
            <a:r>
              <a:rPr lang="en-US" spc="-25" dirty="0">
                <a:solidFill>
                  <a:schemeClr val="bg1"/>
                </a:solidFill>
              </a:rPr>
              <a:t>error,</a:t>
            </a:r>
            <a:r>
              <a:rPr lang="en-US" spc="-1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leading</a:t>
            </a:r>
            <a:r>
              <a:rPr lang="en-US" spc="-15" dirty="0">
                <a:solidFill>
                  <a:schemeClr val="bg1"/>
                </a:solidFill>
              </a:rPr>
              <a:t> </a:t>
            </a:r>
            <a:r>
              <a:rPr lang="en-US" spc="-25" dirty="0">
                <a:solidFill>
                  <a:schemeClr val="bg1"/>
                </a:solidFill>
              </a:rPr>
              <a:t>to </a:t>
            </a:r>
            <a:r>
              <a:rPr lang="en-US" spc="10" dirty="0">
                <a:solidFill>
                  <a:schemeClr val="bg1"/>
                </a:solidFill>
              </a:rPr>
              <a:t>inefficiencies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pc="10" dirty="0">
                <a:solidFill>
                  <a:schemeClr val="bg1"/>
                </a:solidFill>
              </a:rPr>
              <a:t>and</a:t>
            </a:r>
            <a:r>
              <a:rPr lang="en-US" spc="5" dirty="0">
                <a:solidFill>
                  <a:schemeClr val="bg1"/>
                </a:solidFill>
              </a:rPr>
              <a:t> </a:t>
            </a:r>
            <a:r>
              <a:rPr lang="en-US" spc="10" dirty="0">
                <a:solidFill>
                  <a:schemeClr val="bg1"/>
                </a:solidFill>
              </a:rPr>
              <a:t>significant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pc="-10" dirty="0">
                <a:solidFill>
                  <a:schemeClr val="bg1"/>
                </a:solidFill>
              </a:rPr>
              <a:t>costs.</a:t>
            </a:r>
          </a:p>
          <a:p>
            <a:pPr marL="12700" marR="5080">
              <a:lnSpc>
                <a:spcPct val="134300"/>
              </a:lnSpc>
              <a:spcBef>
                <a:spcPts val="100"/>
              </a:spcBef>
            </a:pPr>
            <a:endParaRPr lang="en-US" spc="-10" dirty="0">
              <a:solidFill>
                <a:schemeClr val="bg1"/>
              </a:solidFill>
            </a:endParaRPr>
          </a:p>
          <a:p>
            <a:pPr marL="12700" marR="5080">
              <a:lnSpc>
                <a:spcPct val="134300"/>
              </a:lnSpc>
              <a:spcBef>
                <a:spcPts val="100"/>
              </a:spcBef>
            </a:pPr>
            <a:r>
              <a:rPr lang="en-US" dirty="0" err="1">
                <a:solidFill>
                  <a:schemeClr val="bg1"/>
                </a:solidFill>
              </a:rPr>
              <a:t>SmartShelfX</a:t>
            </a:r>
            <a:r>
              <a:rPr lang="en-US" dirty="0">
                <a:solidFill>
                  <a:schemeClr val="bg1"/>
                </a:solidFill>
              </a:rPr>
              <a:t> enhances the inventory management process through structured data analysis, enabling better demand estimation and organized inventory restocking.</a:t>
            </a:r>
            <a:endParaRPr lang="en-US" spc="-1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771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48328" y="716604"/>
            <a:ext cx="7978226" cy="87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312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Core System 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8328" y="2048170"/>
            <a:ext cx="270872" cy="424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8328" y="2556424"/>
            <a:ext cx="8060236" cy="38100"/>
            <a:chOff x="0" y="0"/>
            <a:chExt cx="10746981" cy="50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46994" cy="50800"/>
            </a:xfrm>
            <a:custGeom>
              <a:avLst/>
              <a:gdLst/>
              <a:ahLst/>
              <a:cxnLst/>
              <a:rect l="l" t="t" r="r" b="b"/>
              <a:pathLst>
                <a:path w="10746994" h="50800">
                  <a:moveTo>
                    <a:pt x="0" y="0"/>
                  </a:moveTo>
                  <a:lnTo>
                    <a:pt x="10746994" y="0"/>
                  </a:lnTo>
                  <a:lnTo>
                    <a:pt x="1074699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48328" y="2749001"/>
            <a:ext cx="3591077" cy="44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Automate Operations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8328" y="3277791"/>
            <a:ext cx="8060236" cy="94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Replace manual inventory tracking with intelligent automation that saves time and reduces errors.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79436" y="2048170"/>
            <a:ext cx="474164" cy="400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79436" y="2556424"/>
            <a:ext cx="8060236" cy="38100"/>
            <a:chOff x="0" y="0"/>
            <a:chExt cx="10746981" cy="50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46994" cy="50800"/>
            </a:xfrm>
            <a:custGeom>
              <a:avLst/>
              <a:gdLst/>
              <a:ahLst/>
              <a:cxnLst/>
              <a:rect l="l" t="t" r="r" b="b"/>
              <a:pathLst>
                <a:path w="10746994" h="50800">
                  <a:moveTo>
                    <a:pt x="0" y="0"/>
                  </a:moveTo>
                  <a:lnTo>
                    <a:pt x="10746994" y="0"/>
                  </a:lnTo>
                  <a:lnTo>
                    <a:pt x="1074699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279436" y="2749001"/>
            <a:ext cx="3778301" cy="44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Secure Access Control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79436" y="3277791"/>
            <a:ext cx="8060236" cy="94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Implement role-based permissions ensuring the right people access the right information.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8328" y="4609357"/>
            <a:ext cx="423272" cy="400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48328" y="5117602"/>
            <a:ext cx="8060236" cy="38100"/>
            <a:chOff x="0" y="0"/>
            <a:chExt cx="10746981" cy="50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746994" cy="50800"/>
            </a:xfrm>
            <a:custGeom>
              <a:avLst/>
              <a:gdLst/>
              <a:ahLst/>
              <a:cxnLst/>
              <a:rect l="l" t="t" r="r" b="b"/>
              <a:pathLst>
                <a:path w="10746994" h="50800">
                  <a:moveTo>
                    <a:pt x="0" y="0"/>
                  </a:moveTo>
                  <a:lnTo>
                    <a:pt x="10746994" y="0"/>
                  </a:lnTo>
                  <a:lnTo>
                    <a:pt x="1074699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48328" y="5310188"/>
            <a:ext cx="3573066" cy="44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Real-Time Monitoring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8328" y="5838977"/>
            <a:ext cx="8060236" cy="94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Enable instant visibility into stock levels, movements, and critical thresholds across all locations.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79436" y="4609357"/>
            <a:ext cx="474164" cy="400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04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279436" y="5117602"/>
            <a:ext cx="8060236" cy="38100"/>
            <a:chOff x="0" y="0"/>
            <a:chExt cx="10746981" cy="50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746994" cy="50800"/>
            </a:xfrm>
            <a:custGeom>
              <a:avLst/>
              <a:gdLst/>
              <a:ahLst/>
              <a:cxnLst/>
              <a:rect l="l" t="t" r="r" b="b"/>
              <a:pathLst>
                <a:path w="10746994" h="50800">
                  <a:moveTo>
                    <a:pt x="0" y="0"/>
                  </a:moveTo>
                  <a:lnTo>
                    <a:pt x="10746994" y="0"/>
                  </a:lnTo>
                  <a:lnTo>
                    <a:pt x="1074699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279436" y="5310188"/>
            <a:ext cx="3387328" cy="44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Generate Insights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79436" y="5838977"/>
            <a:ext cx="8060236" cy="94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Produce comprehensive reports and analytics that drive informed business decisions.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8328" y="7170535"/>
            <a:ext cx="423272" cy="400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05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48328" y="7678788"/>
            <a:ext cx="8060236" cy="38100"/>
            <a:chOff x="0" y="0"/>
            <a:chExt cx="10746981" cy="50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746994" cy="50800"/>
            </a:xfrm>
            <a:custGeom>
              <a:avLst/>
              <a:gdLst/>
              <a:ahLst/>
              <a:cxnLst/>
              <a:rect l="l" t="t" r="r" b="b"/>
              <a:pathLst>
                <a:path w="10746994" h="50800">
                  <a:moveTo>
                    <a:pt x="0" y="0"/>
                  </a:moveTo>
                  <a:lnTo>
                    <a:pt x="10746994" y="0"/>
                  </a:lnTo>
                  <a:lnTo>
                    <a:pt x="1074699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48328" y="7871374"/>
            <a:ext cx="3800027" cy="44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Optimize Management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8328" y="8400155"/>
            <a:ext cx="8060236" cy="94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Streamline order processing and vendor relationships for improved efficiency and collaboration.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79436" y="7170534"/>
            <a:ext cx="474164" cy="400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06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279436" y="7678788"/>
            <a:ext cx="8060236" cy="38100"/>
            <a:chOff x="0" y="0"/>
            <a:chExt cx="10746981" cy="50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746994" cy="50800"/>
            </a:xfrm>
            <a:custGeom>
              <a:avLst/>
              <a:gdLst/>
              <a:ahLst/>
              <a:cxnLst/>
              <a:rect l="l" t="t" r="r" b="b"/>
              <a:pathLst>
                <a:path w="10746994" h="50800">
                  <a:moveTo>
                    <a:pt x="0" y="0"/>
                  </a:moveTo>
                  <a:lnTo>
                    <a:pt x="10746994" y="0"/>
                  </a:lnTo>
                  <a:lnTo>
                    <a:pt x="1074699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9279436" y="7871374"/>
            <a:ext cx="3387328" cy="44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Enhance Security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279436" y="8400155"/>
            <a:ext cx="8060236" cy="94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Protect sensitive data while delivering an intuitive, user-friendly experience across the platform.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85956-B045-47D2-2DBA-FCCEBA348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3AD603C-0B51-9923-AA30-13D011292E30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83BB300-8109-7DD1-E819-DDF355F46CB3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143EF720-7D02-CEF9-4BEB-1688ECFEBDE9}"/>
              </a:ext>
            </a:extLst>
          </p:cNvPr>
          <p:cNvSpPr txBox="1"/>
          <p:nvPr/>
        </p:nvSpPr>
        <p:spPr>
          <a:xfrm>
            <a:off x="4114800" y="597899"/>
            <a:ext cx="10987235" cy="668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400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Key Features &amp; Benefits of </a:t>
            </a:r>
            <a:r>
              <a:rPr lang="en-US" sz="4400" b="1" dirty="0" err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SmartShelfX</a:t>
            </a:r>
            <a:endParaRPr lang="en-US" sz="4400" b="1" dirty="0">
              <a:solidFill>
                <a:srgbClr val="EEAEF6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846A8-D08F-9FD5-43EE-783E0D859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55" y="2171700"/>
            <a:ext cx="15763089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0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2EC9A-720F-4A06-13B6-21BA66536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2FB0928-03B6-6DE5-DA6E-BE1EA6C1A0E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2C93E4F-92C7-E5B2-F997-77A28706012B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1B7C1550-B99C-0DFE-0D10-7BEF6880B29C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E3020ED-DD9A-1EC5-49FB-8E6CEA71D306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9D48A57-44CD-4025-99CE-4D54AF0E9B79}"/>
              </a:ext>
            </a:extLst>
          </p:cNvPr>
          <p:cNvSpPr txBox="1"/>
          <p:nvPr/>
        </p:nvSpPr>
        <p:spPr>
          <a:xfrm>
            <a:off x="1371600" y="686870"/>
            <a:ext cx="9152164" cy="702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4000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Powerful Technology Stack</a:t>
            </a:r>
          </a:p>
        </p:txBody>
      </p:sp>
      <p:sp>
        <p:nvSpPr>
          <p:cNvPr id="14" name="Freeform 7" descr="preencoded.png">
            <a:extLst>
              <a:ext uri="{FF2B5EF4-FFF2-40B4-BE49-F238E27FC236}">
                <a16:creationId xmlns:a16="http://schemas.microsoft.com/office/drawing/2014/main" id="{F802697E-4028-0A39-7799-02E4E98A40DE}"/>
              </a:ext>
            </a:extLst>
          </p:cNvPr>
          <p:cNvSpPr/>
          <p:nvPr/>
        </p:nvSpPr>
        <p:spPr>
          <a:xfrm>
            <a:off x="12268199" y="0"/>
            <a:ext cx="6063343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F318AD-A1F2-DECA-D50E-DAAE2EFA3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1" y="2476500"/>
            <a:ext cx="12551229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26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6329" y="416424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32707" y="708127"/>
            <a:ext cx="10860434" cy="861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Comprehensive System Modules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4216" y="2457556"/>
            <a:ext cx="3331216" cy="444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 dirty="0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User Management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0049" y="3422876"/>
            <a:ext cx="3519551" cy="2075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Secure authentication, authorization, and role-based access control for different user levels and departments.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76457" y="2430021"/>
            <a:ext cx="3581991" cy="444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 dirty="0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Product Management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43800" y="3399495"/>
            <a:ext cx="3855834" cy="2075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Complete CRUD operations for products, category organization, and detailed item specifications management.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99459" y="2471844"/>
            <a:ext cx="3855834" cy="861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 dirty="0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Inventory Management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66802" y="3342594"/>
            <a:ext cx="3855834" cy="2075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Real-time stock tracking, Stock Keeping Unit (SKU) management, automated reorder points, and multi-location inventory control.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66802" y="6387748"/>
            <a:ext cx="3451022" cy="444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 dirty="0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Vendor Management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66802" y="7245321"/>
            <a:ext cx="3855834" cy="221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Centralized vendor database, performance tracking, purchase order generation, and supplier relationship tools.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2706" y="6397381"/>
            <a:ext cx="4325093" cy="406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 dirty="0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Transaction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2707" y="7332612"/>
            <a:ext cx="3855834" cy="221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Comprehensive sales and purchase recording, transaction history, audit trails, and financial reconciliation.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28600" y="419100"/>
            <a:ext cx="18288000" cy="10287000"/>
            <a:chOff x="101600" y="169265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101600" y="169265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72116" y="588616"/>
            <a:ext cx="5515270" cy="708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312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System Workflow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72116" y="1738160"/>
            <a:ext cx="1102966" cy="1323527"/>
          </a:xfrm>
          <a:custGeom>
            <a:avLst/>
            <a:gdLst/>
            <a:ahLst/>
            <a:cxnLst/>
            <a:rect l="l" t="t" r="r" b="b"/>
            <a:pathLst>
              <a:path w="1102966" h="1323527">
                <a:moveTo>
                  <a:pt x="0" y="0"/>
                </a:moveTo>
                <a:lnTo>
                  <a:pt x="1102966" y="0"/>
                </a:lnTo>
                <a:lnTo>
                  <a:pt x="1102966" y="1323527"/>
                </a:lnTo>
                <a:lnTo>
                  <a:pt x="0" y="1323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" r="-7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095652" y="1939681"/>
            <a:ext cx="2757640" cy="36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Authentication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95652" y="2369048"/>
            <a:ext cx="15420232" cy="41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Users log in securely with role-based credentials, establishing their access level and permissions.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772116" y="3061697"/>
            <a:ext cx="1102966" cy="1323527"/>
          </a:xfrm>
          <a:custGeom>
            <a:avLst/>
            <a:gdLst/>
            <a:ahLst/>
            <a:cxnLst/>
            <a:rect l="l" t="t" r="r" b="b"/>
            <a:pathLst>
              <a:path w="1102966" h="1323527">
                <a:moveTo>
                  <a:pt x="0" y="0"/>
                </a:moveTo>
                <a:lnTo>
                  <a:pt x="1102966" y="0"/>
                </a:lnTo>
                <a:lnTo>
                  <a:pt x="1102966" y="1323527"/>
                </a:lnTo>
                <a:lnTo>
                  <a:pt x="0" y="1323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" r="-7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2095652" y="3263208"/>
            <a:ext cx="2853928" cy="36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Dashboard Overview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95652" y="3692576"/>
            <a:ext cx="15420232" cy="41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Interactive dashboard displays critical metrics, alerts, and real-time inventory status at a glance.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772116" y="4385224"/>
            <a:ext cx="1102966" cy="1323527"/>
          </a:xfrm>
          <a:custGeom>
            <a:avLst/>
            <a:gdLst/>
            <a:ahLst/>
            <a:cxnLst/>
            <a:rect l="l" t="t" r="r" b="b"/>
            <a:pathLst>
              <a:path w="1102966" h="1323527">
                <a:moveTo>
                  <a:pt x="0" y="0"/>
                </a:moveTo>
                <a:lnTo>
                  <a:pt x="1102966" y="0"/>
                </a:lnTo>
                <a:lnTo>
                  <a:pt x="1102966" y="1323528"/>
                </a:lnTo>
                <a:lnTo>
                  <a:pt x="0" y="1323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0" r="-7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2095652" y="4586735"/>
            <a:ext cx="2898877" cy="36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Inventory Operations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95652" y="5016103"/>
            <a:ext cx="15420232" cy="41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Manage products, update stock levels, track movements, and monitor SKU availability across locations.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772116" y="5708752"/>
            <a:ext cx="1102966" cy="1323527"/>
          </a:xfrm>
          <a:custGeom>
            <a:avLst/>
            <a:gdLst/>
            <a:ahLst/>
            <a:cxnLst/>
            <a:rect l="l" t="t" r="r" b="b"/>
            <a:pathLst>
              <a:path w="1102966" h="1323527">
                <a:moveTo>
                  <a:pt x="0" y="0"/>
                </a:moveTo>
                <a:lnTo>
                  <a:pt x="1102966" y="0"/>
                </a:lnTo>
                <a:lnTo>
                  <a:pt x="1102966" y="1323527"/>
                </a:lnTo>
                <a:lnTo>
                  <a:pt x="0" y="13235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" r="-7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2095652" y="5910262"/>
            <a:ext cx="2757640" cy="36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Order Processing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95652" y="6339630"/>
            <a:ext cx="15420232" cy="41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Create purchase orders, manage vendor relationships, and track shipments through the entire lifecycle.</a:t>
            </a:r>
          </a:p>
        </p:txBody>
      </p:sp>
      <p:sp>
        <p:nvSpPr>
          <p:cNvPr id="19" name="Freeform 19" descr="preencoded.png"/>
          <p:cNvSpPr/>
          <p:nvPr/>
        </p:nvSpPr>
        <p:spPr>
          <a:xfrm>
            <a:off x="772116" y="7032279"/>
            <a:ext cx="1102966" cy="1323527"/>
          </a:xfrm>
          <a:custGeom>
            <a:avLst/>
            <a:gdLst/>
            <a:ahLst/>
            <a:cxnLst/>
            <a:rect l="l" t="t" r="r" b="b"/>
            <a:pathLst>
              <a:path w="1102966" h="1323527">
                <a:moveTo>
                  <a:pt x="0" y="0"/>
                </a:moveTo>
                <a:lnTo>
                  <a:pt x="1102966" y="0"/>
                </a:lnTo>
                <a:lnTo>
                  <a:pt x="1102966" y="1323527"/>
                </a:lnTo>
                <a:lnTo>
                  <a:pt x="0" y="13235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0" r="-7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20"/>
          <p:cNvSpPr txBox="1"/>
          <p:nvPr/>
        </p:nvSpPr>
        <p:spPr>
          <a:xfrm>
            <a:off x="2095652" y="7233790"/>
            <a:ext cx="3092053" cy="36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Transaction Recording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95652" y="7663158"/>
            <a:ext cx="15420232" cy="41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Automatically capture sales and purchases, maintaining comprehensive transaction history and audit trails.</a:t>
            </a:r>
          </a:p>
        </p:txBody>
      </p:sp>
      <p:sp>
        <p:nvSpPr>
          <p:cNvPr id="22" name="Freeform 22" descr="preencoded.png"/>
          <p:cNvSpPr/>
          <p:nvPr/>
        </p:nvSpPr>
        <p:spPr>
          <a:xfrm>
            <a:off x="772116" y="8355806"/>
            <a:ext cx="1102966" cy="1323527"/>
          </a:xfrm>
          <a:custGeom>
            <a:avLst/>
            <a:gdLst/>
            <a:ahLst/>
            <a:cxnLst/>
            <a:rect l="l" t="t" r="r" b="b"/>
            <a:pathLst>
              <a:path w="1102966" h="1323527">
                <a:moveTo>
                  <a:pt x="0" y="0"/>
                </a:moveTo>
                <a:lnTo>
                  <a:pt x="1102966" y="0"/>
                </a:lnTo>
                <a:lnTo>
                  <a:pt x="1102966" y="1323528"/>
                </a:lnTo>
                <a:lnTo>
                  <a:pt x="0" y="13235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0" r="-7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TextBox 23"/>
          <p:cNvSpPr txBox="1"/>
          <p:nvPr/>
        </p:nvSpPr>
        <p:spPr>
          <a:xfrm>
            <a:off x="2095652" y="8557317"/>
            <a:ext cx="2757640" cy="36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Analytics &amp; Reports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95652" y="8986685"/>
            <a:ext cx="15420232" cy="41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Generate detailed reports, analyze trends, and extract actionable insights for strategic decision making.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3BB7C17-CD19-45ED-C9BB-0BCB2D4121B3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53EA8A-0F94-A179-B380-4A8B952F0230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0ADB9E12-56DC-E628-806E-2A3B3B5832B2}"/>
              </a:ext>
            </a:extLst>
          </p:cNvPr>
          <p:cNvSpPr txBox="1"/>
          <p:nvPr/>
        </p:nvSpPr>
        <p:spPr>
          <a:xfrm>
            <a:off x="6386364" y="384322"/>
            <a:ext cx="6948635" cy="668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31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Prototype Overview (1)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F1D5659-C558-12FE-3CA5-35D596E24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37289"/>
            <a:ext cx="17830800" cy="826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99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BDC01-2499-0995-AA0E-3E6D2F56F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4F6C1BF-16ED-3841-9999-EEA85D60D341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8C2BDD8-27B7-48B1-5DD3-051A41AA8CE7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4F28D512-8DE6-1DEF-FB86-81989D6204C4}"/>
              </a:ext>
            </a:extLst>
          </p:cNvPr>
          <p:cNvSpPr txBox="1"/>
          <p:nvPr/>
        </p:nvSpPr>
        <p:spPr>
          <a:xfrm>
            <a:off x="6386364" y="384322"/>
            <a:ext cx="6720035" cy="668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31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Prototype Overview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30DF7-A254-3D72-68F4-F0301DF16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075"/>
            <a:ext cx="8991600" cy="4647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DC3B1D-C874-56A8-1F4B-A7A999262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1410075"/>
            <a:ext cx="9296400" cy="4647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F04020-FA3B-AE12-CF2A-CFC50B180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285" y="6057900"/>
            <a:ext cx="1087343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73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734</Words>
  <Application>Microsoft Office PowerPoint</Application>
  <PresentationFormat>Custom</PresentationFormat>
  <Paragraphs>130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Bricolage Grotesque Bold</vt:lpstr>
      <vt:lpstr>Tahoma</vt:lpstr>
      <vt:lpstr>Montserrat</vt:lpstr>
      <vt:lpstr>Calibri</vt:lpstr>
      <vt:lpstr>Arial</vt:lpstr>
      <vt:lpstr>Bricolage Grotesque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Inventory-Management-System.pptx</dc:title>
  <cp:lastModifiedBy>Jenia Chakraborty</cp:lastModifiedBy>
  <cp:revision>11</cp:revision>
  <dcterms:created xsi:type="dcterms:W3CDTF">2006-08-16T00:00:00Z</dcterms:created>
  <dcterms:modified xsi:type="dcterms:W3CDTF">2026-01-17T06:53:28Z</dcterms:modified>
  <dc:identifier>DAG8-fbRSKA</dc:identifier>
</cp:coreProperties>
</file>